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9"/>
  </p:notesMasterIdLst>
  <p:handoutMasterIdLst>
    <p:handoutMasterId r:id="rId30"/>
  </p:handoutMasterIdLst>
  <p:sldIdLst>
    <p:sldId id="256" r:id="rId4"/>
    <p:sldId id="271" r:id="rId5"/>
    <p:sldId id="281" r:id="rId6"/>
    <p:sldId id="265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57" r:id="rId24"/>
    <p:sldId id="269" r:id="rId25"/>
    <p:sldId id="268" r:id="rId26"/>
    <p:sldId id="270" r:id="rId27"/>
    <p:sldId id="289" r:id="rId28"/>
  </p:sldIdLst>
  <p:sldSz cx="24384000" cy="13716000"/>
  <p:notesSz cx="7559675" cy="10691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62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045A229A-FF55-A162-15E1-7C7190E916C3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671CB55-AAFA-9EE8-8718-5E98EC719C53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EDDA88-EFD4-285A-17A4-864152E1B278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E4BA14D-6516-CE43-31F8-D1BCE09BC27F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F425D53-89F2-4073-BE5D-A7B4CA82A052}" type="slidenum">
              <a:t>‹Nr.›</a:t>
            </a:fld>
            <a:endParaRPr lang="de-DE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Microsoft YaHei" pitchFamily="2"/>
              <a:cs typeface="Lucida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7861793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38EACA4-D242-FDE0-8810-D43ADE8A71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5999" y="812517"/>
            <a:ext cx="7127281" cy="400895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312FA00-6278-022D-5728-A5F11354465A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de-DE"/>
          </a:p>
        </p:txBody>
      </p:sp>
      <p:sp>
        <p:nvSpPr>
          <p:cNvPr id="4" name="Kopfzeilenplatzhalter 3">
            <a:extLst>
              <a:ext uri="{FF2B5EF4-FFF2-40B4-BE49-F238E27FC236}">
                <a16:creationId xmlns:a16="http://schemas.microsoft.com/office/drawing/2014/main" id="{57BF96A8-083E-9EB9-0A45-5EEF095806CC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9A7A4BA-B784-E7B3-00C0-F33C4806FFDB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2135637-7245-10B1-1F7B-46F59FEE39C8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50DBAD6-9EC4-732C-C26E-DC8F1A523AB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6D7F9B7E-2E40-4308-9535-F86F50E676A9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1164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de-DE" sz="2000" b="0" i="0" u="none" strike="noStrike" kern="1200" cap="none" spc="0" baseline="0">
        <a:solidFill>
          <a:srgbClr val="000000"/>
        </a:solidFill>
        <a:highlight>
          <a:scrgbClr r="0" g="0" b="0">
            <a:alpha val="0"/>
          </a:scrgbClr>
        </a:highlight>
        <a:uFillTx/>
        <a:latin typeface="Liberation Sans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1910FBEC-FC78-9856-A226-22F0F935834D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D6E69B6-2349-4AFD-826E-ACF4228F3387}" type="slidenum">
              <a:t>1</a:t>
            </a:fld>
            <a:endParaRPr lang="de-DE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9D868E99-8CE4-ED36-048D-6537C7B8FB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7EAEB74A-3648-D91E-E4B2-1F2C427C411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CAB21-AF2C-6FB9-6568-836B58571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62327505-BEA0-B96F-C6C0-9D542ECC0CC1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222AAE1-D07A-4446-AB8C-DBF9F118F7AD}" type="slidenum">
              <a:t>2</a:t>
            </a:fld>
            <a:endParaRPr lang="de-DE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102BD435-6F44-F917-CF22-C15F4CEA2F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0FF40A19-0245-CB60-0420-F6E9B3C7483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7323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F2D53742-8F6B-62CF-CC4D-B2E32181951B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222AAE1-D07A-4446-AB8C-DBF9F118F7AD}" type="slidenum">
              <a:t>21</a:t>
            </a:fld>
            <a:endParaRPr lang="de-DE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CE525466-FEEB-07C6-0BE5-E4A377A75C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E1F25A38-F4A6-9C5E-49B9-98C1D4AB74F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5EAD2-78E5-97A9-1981-0403764DE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A2D9C3D0-BD9E-1127-4DEB-F46D5E690507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222AAE1-D07A-4446-AB8C-DBF9F118F7AD}" type="slidenum">
              <a:t>22</a:t>
            </a:fld>
            <a:endParaRPr lang="de-DE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6B132E86-F75B-F184-560A-845A540A7D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4DB9EAF9-4E35-E3FB-C6E4-892CE5F4738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90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B6F3C-CC62-C20C-843B-7ECBACF55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A8D97787-6454-48D1-C07F-7FAE538ABBF9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222AAE1-D07A-4446-AB8C-DBF9F118F7AD}" type="slidenum">
              <a:t>23</a:t>
            </a:fld>
            <a:endParaRPr lang="de-DE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DD7E226A-7BDD-501F-BA0C-6ED4F9766B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F9D89579-D1BF-EB25-32BE-43938B59966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41914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B5FE6-FABD-12B5-F719-75434FA6B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A436F618-C0DF-89E6-D744-A3D9F5C29E43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222AAE1-D07A-4446-AB8C-DBF9F118F7AD}" type="slidenum">
              <a:t>24</a:t>
            </a:fld>
            <a:endParaRPr lang="de-DE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CBB53030-B6A1-C1AB-BC6F-DE4E943C78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E527175A-7327-496C-02A3-33D124CB5D3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8295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4C1E1-13B2-21C5-4F9B-70097B011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5054A3C4-27D5-3D5B-058D-22D9D9464469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222AAE1-D07A-4446-AB8C-DBF9F118F7AD}" type="slidenum">
              <a:t>25</a:t>
            </a:fld>
            <a:endParaRPr lang="de-DE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06120B25-0ADD-A5CF-9D6E-3C7029A15D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FCCC977F-07DB-59F4-6124-479C9739569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1336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F01D7C-B8EE-BDFE-6F9B-E25B4082546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047996" y="2244723"/>
            <a:ext cx="18288000" cy="4775197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AAA796A-BD6D-E192-63B2-8FB4BAB8CC1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047996" y="7204072"/>
            <a:ext cx="18288000" cy="3311527"/>
          </a:xfrm>
        </p:spPr>
        <p:txBody>
          <a:bodyPr anchorCtr="1"/>
          <a:lstStyle>
            <a:lvl1pPr algn="ctr">
              <a:defRPr sz="2400"/>
            </a:lvl1pPr>
          </a:lstStyle>
          <a:p>
            <a:pPr lvl="0"/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57469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4D6C55-7348-C8EE-F676-B820FEA2B67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4C3D274-58DB-6983-E0E0-5E39E462080D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953917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6F7076-9614-E62D-9C43-F108B82B36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63695" y="3419471"/>
            <a:ext cx="21031200" cy="5705471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19818EE-16DE-14A2-5383-451C7A6B2A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663695" y="9178920"/>
            <a:ext cx="21031200" cy="3000375"/>
          </a:xfrm>
        </p:spPr>
        <p:txBody>
          <a:bodyPr/>
          <a:lstStyle>
            <a:lvl1pPr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3568589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EDF5CE-649F-B18B-0981-AADC980DE99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4361E27-3A8D-AFD9-27CA-780403B4A2D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19196" y="3209928"/>
            <a:ext cx="10895011" cy="795495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C91210A-D2F6-D458-5F62-E14985082113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12266611" y="3209928"/>
            <a:ext cx="10896603" cy="795495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301301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D65B5-5545-4D5F-BC90-8203FA0449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79579" y="730248"/>
            <a:ext cx="21031200" cy="265112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E1B70DD-C62A-3660-4333-395D37E309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679579" y="3362321"/>
            <a:ext cx="10315574" cy="1647821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93F335A-DE75-CEFA-0C89-1BB8C5E1FE2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1679579" y="5010153"/>
            <a:ext cx="10315574" cy="736917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6035792-EE69-0BD7-5217-3EC95AE0F17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12344400" y="3362321"/>
            <a:ext cx="10366379" cy="1647821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05D4D81-12FB-9ADF-8920-76CABE398BAE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12344400" y="5010153"/>
            <a:ext cx="10366379" cy="736917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052864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0498B2-60BE-9D38-AB4D-89E316AF6F7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959164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977830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95FEFB-93DA-254A-590A-59B7575E50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79579" y="914400"/>
            <a:ext cx="7864470" cy="32004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897CAE5-0E37-84DB-9E28-6B61B2A0C8B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366379" y="1974847"/>
            <a:ext cx="12344400" cy="9747247"/>
          </a:xfrm>
        </p:spPr>
        <p:txBody>
          <a:bodyPr/>
          <a:lstStyle>
            <a:lvl1pPr>
              <a:defRPr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B7708F0-6C5F-E153-911A-88FD5C9A94B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679579" y="4114800"/>
            <a:ext cx="7864470" cy="7623179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1804113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5D2D0C-C2BB-2116-57C2-79D5DF0AB0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79579" y="914400"/>
            <a:ext cx="7864470" cy="32004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C23F077-6AE7-81BB-3EE9-D346E50C11F4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10366379" y="1974847"/>
            <a:ext cx="12344400" cy="9747247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21091DD-A9A0-3457-B629-C2F3D975B65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679579" y="4114800"/>
            <a:ext cx="7864470" cy="7623179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1819711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87A529-03DE-03A5-8D8E-90E4B3C164C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DCD0A8D-5018-6AC8-9943-9720586D055F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009802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8032F47-12D8-D91A-DA15-7473BB44CF34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17678396" y="547689"/>
            <a:ext cx="5484808" cy="10617198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EC065FF-61B5-2F2C-F70D-FC4E1EC5A9A9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1219196" y="547689"/>
            <a:ext cx="16306796" cy="1061719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6102241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864A0B-990D-A1B4-AD5D-EFD0B3F9F10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047996" y="2244723"/>
            <a:ext cx="18288000" cy="4775197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64F331B-435E-DD31-7B21-F12F699B222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047996" y="7204072"/>
            <a:ext cx="18288000" cy="3311527"/>
          </a:xfrm>
        </p:spPr>
        <p:txBody>
          <a:bodyPr anchorCtr="1"/>
          <a:lstStyle>
            <a:lvl1pPr algn="ctr">
              <a:defRPr sz="2400"/>
            </a:lvl1pPr>
          </a:lstStyle>
          <a:p>
            <a:pPr lvl="0"/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3140486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7D3A5C-122D-8B6E-E413-1A43DC50C30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DF5F41C-9445-529C-CF7F-0EA624552D2F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332331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C0AA20-9A5C-AAF8-C687-ACDA49EBFF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63695" y="3419471"/>
            <a:ext cx="21031200" cy="5705471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2EBDA42-F58C-A8CA-DB24-150EC45B75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663695" y="9178920"/>
            <a:ext cx="21031200" cy="3000375"/>
          </a:xfrm>
        </p:spPr>
        <p:txBody>
          <a:bodyPr/>
          <a:lstStyle>
            <a:lvl1pPr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15155732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1FB072-DD4E-AC11-F425-6DDC095ECE3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2B0CD55-F536-A647-FD81-67404A60017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19196" y="3209928"/>
            <a:ext cx="10895011" cy="795495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3018A01-B938-3787-3ACA-17022B4240DD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12266611" y="3209928"/>
            <a:ext cx="10896603" cy="795495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9855986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7DA332-D1AC-30A2-8C6D-8C32DDB59B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79579" y="730248"/>
            <a:ext cx="21031200" cy="265112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0D759B9-8A34-EA43-C995-1758A0ABCA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679579" y="3362321"/>
            <a:ext cx="10315574" cy="1647821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EC14A82-9D7F-7A3A-91CD-F3C10155D5D8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1679579" y="5010153"/>
            <a:ext cx="10315574" cy="736917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6F2DFE8-F844-DB40-A5C8-9C2F6EA0B1E6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12344400" y="3362321"/>
            <a:ext cx="10366379" cy="1647821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67178B8-3E8F-96B3-7E24-4EC6405968A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12344400" y="5010153"/>
            <a:ext cx="10366379" cy="736917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775323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50EEA7-826D-654B-334B-D006D29DC15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03787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4934810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477AB0-32DB-88A4-F94D-6C825586AD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79579" y="914400"/>
            <a:ext cx="7864470" cy="32004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6FD35A3-4832-83D8-7913-FE2C22FC57C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366379" y="1974847"/>
            <a:ext cx="12344400" cy="9747247"/>
          </a:xfrm>
        </p:spPr>
        <p:txBody>
          <a:bodyPr/>
          <a:lstStyle>
            <a:lvl1pPr>
              <a:defRPr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BCD5822-B0DE-7031-45B8-CD27EB662CD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679579" y="4114800"/>
            <a:ext cx="7864470" cy="7623179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13549583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CB9038-C75B-4420-6E15-8EF2F552DA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79579" y="914400"/>
            <a:ext cx="7864470" cy="32004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8E32ECC-D931-D92A-1E99-14EF6C260474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10366379" y="1974847"/>
            <a:ext cx="12344400" cy="9747247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73BB739-E1C3-E4AF-858B-9E62FF7985F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679579" y="4114800"/>
            <a:ext cx="7864470" cy="7623179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25054712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69CEC4-46B2-048A-5694-1FFBD1A4ED3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7DAE313-EC2E-5263-A618-BB3891505AD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53054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56E8B39-8C36-3CB4-DCB1-0244612DAEE3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17678396" y="547689"/>
            <a:ext cx="5484808" cy="10617198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68896CA-0B5C-6AEB-7290-B272B564BE02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1219196" y="547689"/>
            <a:ext cx="16306796" cy="1061719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1168016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31BB47-4A9B-EB6F-9F5D-0140DFDD249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047996" y="2244723"/>
            <a:ext cx="18288000" cy="4775197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5DE2C67-EA64-4025-940E-8A55B45201D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047996" y="7204072"/>
            <a:ext cx="18288000" cy="3311527"/>
          </a:xfrm>
        </p:spPr>
        <p:txBody>
          <a:bodyPr anchorCtr="1"/>
          <a:lstStyle>
            <a:lvl1pPr algn="ctr">
              <a:defRPr sz="2400"/>
            </a:lvl1pPr>
          </a:lstStyle>
          <a:p>
            <a:pPr lvl="0"/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2147396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48DAE2-0A11-934E-0836-0BE9330D68F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9C89B49-6B73-75BD-44D7-B4406FCD566F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4315117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79AD1B-C973-3735-9C6A-64C0979F41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63695" y="3419471"/>
            <a:ext cx="21031200" cy="5705471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0D3F993-89B2-B155-6A18-B0F26AF1F5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663695" y="9178920"/>
            <a:ext cx="21031200" cy="3000375"/>
          </a:xfrm>
        </p:spPr>
        <p:txBody>
          <a:bodyPr/>
          <a:lstStyle>
            <a:lvl1pPr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9722633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85A138-EE51-4AFB-4921-8E8FC323717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776C94-6882-BEBE-3E72-06107453C91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19196" y="3209928"/>
            <a:ext cx="10895011" cy="795495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B6B775-7C78-E7F5-FDCB-74380627C80E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12266611" y="3209928"/>
            <a:ext cx="10896603" cy="795495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259331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23C164-C30A-FE4B-F628-43D07AA7D3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79579" y="730248"/>
            <a:ext cx="21031200" cy="265112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C8184B8-27A1-5DCE-260A-0D94DA6DFB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679579" y="3362321"/>
            <a:ext cx="10315574" cy="1647821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046989-BBFA-3D3E-6BBD-17121307F7F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1679579" y="5010153"/>
            <a:ext cx="10315574" cy="736917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7B65A7B-435D-547E-8A86-A7E6BA7CDCFF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12344400" y="3362321"/>
            <a:ext cx="10366379" cy="1647821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29FCADF-C5A9-4339-EDC4-BBD9742C2D95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12344400" y="5010153"/>
            <a:ext cx="10366379" cy="736917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1397251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490EFC-38C1-3A31-0CB2-E7B45A977B1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0077274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060466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F5D114-5791-4EB9-9E49-CC8A310548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79579" y="914400"/>
            <a:ext cx="7864470" cy="32004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01CDCD8-5401-D659-19C6-D7CC4256841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366379" y="1974847"/>
            <a:ext cx="12344400" cy="9747247"/>
          </a:xfrm>
        </p:spPr>
        <p:txBody>
          <a:bodyPr/>
          <a:lstStyle>
            <a:lvl1pPr>
              <a:defRPr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1522C95-0F26-5859-0AA5-222489D32DE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679579" y="4114800"/>
            <a:ext cx="7864470" cy="7623179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28970477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32353A-3B02-598D-56DB-E5B123C74E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79579" y="914400"/>
            <a:ext cx="7864470" cy="32004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DFF1B89-AA03-4E3E-4B30-B33EF6924506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10366379" y="1974847"/>
            <a:ext cx="12344400" cy="9747247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5350F96-5F61-198B-614A-EE636D9CF23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679579" y="4114800"/>
            <a:ext cx="7864470" cy="7623179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41437278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2B916A-67EE-4438-E748-0B69E08BC10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FA3386D-62ED-7CE0-9209-F61BC2BAB054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988684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D25A7FE-AAFA-2308-4E18-EAA00C54C78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17678396" y="547689"/>
            <a:ext cx="5484808" cy="10617198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D149DD8-5422-78A3-D476-6583BEFF37B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1219196" y="547689"/>
            <a:ext cx="16306796" cy="1061719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52876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ihandform 1">
            <a:extLst>
              <a:ext uri="{FF2B5EF4-FFF2-40B4-BE49-F238E27FC236}">
                <a16:creationId xmlns:a16="http://schemas.microsoft.com/office/drawing/2014/main" id="{52E860F3-457C-AEEB-BBF6-2343E6F8C6E1}"/>
              </a:ext>
            </a:extLst>
          </p:cNvPr>
          <p:cNvSpPr/>
          <p:nvPr/>
        </p:nvSpPr>
        <p:spPr>
          <a:xfrm>
            <a:off x="1219315" y="11986202"/>
            <a:ext cx="21945600" cy="605881"/>
          </a:xfrm>
          <a:custGeom>
            <a:avLst/>
            <a:gdLst>
              <a:gd name="f0" fmla="val w"/>
              <a:gd name="f1" fmla="val h"/>
              <a:gd name="f2" fmla="val 0"/>
              <a:gd name="f3" fmla="val 60961"/>
              <a:gd name="f4" fmla="val 1684"/>
              <a:gd name="f5" fmla="*/ f0 1 60961"/>
              <a:gd name="f6" fmla="*/ f1 1 1684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60961"/>
              <a:gd name="f13" fmla="*/ f10 1 1684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60961" h="1684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3" name="Titelplatzhalter 2">
            <a:extLst>
              <a:ext uri="{FF2B5EF4-FFF2-40B4-BE49-F238E27FC236}">
                <a16:creationId xmlns:a16="http://schemas.microsoft.com/office/drawing/2014/main" id="{CC979442-B57B-B172-8F75-CBFCD9504B6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18959" y="547204"/>
            <a:ext cx="21944877" cy="228995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4A54F17-01F0-4A6D-4AAC-DA6541CBC9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18959" y="3209397"/>
            <a:ext cx="21944877" cy="7954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4400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Liberation Sans" pitchFamily="18"/>
          <a:ea typeface="Microsoft YaHei" pitchFamily="2"/>
        </a:defRPr>
      </a:lvl1pPr>
    </p:titleStyle>
    <p:bodyStyle>
      <a:lvl1pPr marL="0" marR="0" lvl="0" indent="0" defTabSz="914400" rtl="0" fontAlgn="auto" hangingPunct="0">
        <a:lnSpc>
          <a:spcPct val="100000"/>
        </a:lnSpc>
        <a:spcBef>
          <a:spcPts val="1415"/>
        </a:spcBef>
        <a:spcAft>
          <a:spcPts val="0"/>
        </a:spcAft>
        <a:buNone/>
        <a:tabLst/>
        <a:defRPr lang="de-DE" sz="3200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Liberation Sans" pitchFamily="18"/>
          <a:ea typeface="Microsoft YaHei" pitchFamily="2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e-DE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e-DE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e-DE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e-DE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ihandform 1">
            <a:extLst>
              <a:ext uri="{FF2B5EF4-FFF2-40B4-BE49-F238E27FC236}">
                <a16:creationId xmlns:a16="http://schemas.microsoft.com/office/drawing/2014/main" id="{DC6F2CCA-3B08-1AB3-F01D-AFC4705412F7}"/>
              </a:ext>
            </a:extLst>
          </p:cNvPr>
          <p:cNvSpPr/>
          <p:nvPr/>
        </p:nvSpPr>
        <p:spPr>
          <a:xfrm>
            <a:off x="1219315" y="2384636"/>
            <a:ext cx="21945600" cy="832680"/>
          </a:xfrm>
          <a:custGeom>
            <a:avLst/>
            <a:gdLst>
              <a:gd name="f0" fmla="val w"/>
              <a:gd name="f1" fmla="val h"/>
              <a:gd name="f2" fmla="val 0"/>
              <a:gd name="f3" fmla="val 60961"/>
              <a:gd name="f4" fmla="val 2314"/>
              <a:gd name="f5" fmla="*/ f0 1 60961"/>
              <a:gd name="f6" fmla="*/ f1 1 2314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60961"/>
              <a:gd name="f13" fmla="*/ f10 1 2314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60961" h="2314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3" name="Titelplatzhalter 2">
            <a:extLst>
              <a:ext uri="{FF2B5EF4-FFF2-40B4-BE49-F238E27FC236}">
                <a16:creationId xmlns:a16="http://schemas.microsoft.com/office/drawing/2014/main" id="{3A53508F-7DF4-DEEE-2CB4-9BA5838B04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18959" y="547204"/>
            <a:ext cx="21944877" cy="228995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37C5421-B7BD-008D-09D0-93B5B37ED6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18959" y="3209397"/>
            <a:ext cx="21944877" cy="7954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4400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Liberation Sans" pitchFamily="18"/>
          <a:ea typeface="Microsoft YaHei" pitchFamily="2"/>
        </a:defRPr>
      </a:lvl1pPr>
    </p:titleStyle>
    <p:bodyStyle>
      <a:lvl1pPr marL="0" marR="0" lvl="0" indent="0" defTabSz="914400" rtl="0" fontAlgn="auto" hangingPunct="0">
        <a:lnSpc>
          <a:spcPct val="100000"/>
        </a:lnSpc>
        <a:spcBef>
          <a:spcPts val="1415"/>
        </a:spcBef>
        <a:spcAft>
          <a:spcPts val="0"/>
        </a:spcAft>
        <a:buNone/>
        <a:tabLst/>
        <a:defRPr lang="de-DE" sz="3200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Liberation Sans" pitchFamily="18"/>
          <a:ea typeface="Microsoft YaHei" pitchFamily="2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e-DE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e-DE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e-DE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e-DE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2337E43-DD9C-867C-DFBF-0B21948637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18959" y="547204"/>
            <a:ext cx="21944877" cy="228995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17FE23-03BF-9665-8A0D-BDD368F90C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18959" y="3209397"/>
            <a:ext cx="21944877" cy="7954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4400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Liberation Sans" pitchFamily="18"/>
          <a:ea typeface="Microsoft YaHei" pitchFamily="2"/>
        </a:defRPr>
      </a:lvl1pPr>
    </p:titleStyle>
    <p:bodyStyle>
      <a:lvl1pPr marL="0" marR="0" lvl="0" indent="0" defTabSz="914400" rtl="0" fontAlgn="auto" hangingPunct="0">
        <a:lnSpc>
          <a:spcPct val="100000"/>
        </a:lnSpc>
        <a:spcBef>
          <a:spcPts val="1415"/>
        </a:spcBef>
        <a:spcAft>
          <a:spcPts val="0"/>
        </a:spcAft>
        <a:buNone/>
        <a:tabLst/>
        <a:defRPr lang="de-DE" sz="3200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Liberation Sans" pitchFamily="18"/>
          <a:ea typeface="Microsoft YaHei" pitchFamily="2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e-DE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e-DE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e-DE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e-DE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Word_Document1.docx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package" Target="../embeddings/Microsoft_Word_Document2.docx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package" Target="../embeddings/Microsoft_Word_Document3.docx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package" Target="../embeddings/Microsoft_Word_Document4.docx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package" Target="../embeddings/Microsoft_Word_Document5.docx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package" Target="../embeddings/Microsoft_Word_Document6.docx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package" Target="../embeddings/Microsoft_Word_Document7.docx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package" Target="../embeddings/Microsoft_Word_Document8.docx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package" Target="../embeddings/Microsoft_Word_Document9.docx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package" Target="../embeddings/Microsoft_Word_Document10.docx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package" Target="../embeddings/Microsoft_Word_Document11.docx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package" Target="../embeddings/Microsoft_Word_Document12.docx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package" Target="../embeddings/Microsoft_Word_Document13.docx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package" Target="../embeddings/Microsoft_Word_Document14.docx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package" Target="../embeddings/Microsoft_Word_Document15.docx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CCAF7109-8BB0-B1CF-DE17-192309F9D8F5}"/>
              </a:ext>
            </a:extLst>
          </p:cNvPr>
          <p:cNvSpPr txBox="1"/>
          <p:nvPr/>
        </p:nvSpPr>
        <p:spPr>
          <a:xfrm>
            <a:off x="1219315" y="2542681"/>
            <a:ext cx="21945600" cy="426708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b" anchorCtr="1" compatLnSpc="0">
            <a:normAutofit/>
          </a:bodyPr>
          <a:lstStyle/>
          <a:p>
            <a:pPr marL="0" marR="0" lvl="0" indent="0" algn="ctr" defTabSz="914400" rtl="0" fontAlgn="auto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2800" b="1" i="0" u="none" strike="noStrike" kern="1200" cap="none" spc="0" baseline="0" dirty="0">
                <a:uFillTx/>
                <a:latin typeface="Cochin-Bold" pitchFamily="18"/>
                <a:ea typeface="Cochin-Bold" pitchFamily="2"/>
                <a:cs typeface="Cochin-Bold" pitchFamily="2"/>
              </a:rPr>
              <a:t>Schulinternes Fachcurriculum Englisch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C711FDC7-CB7A-3069-4F64-033B271951E7}"/>
              </a:ext>
            </a:extLst>
          </p:cNvPr>
          <p:cNvSpPr txBox="1"/>
          <p:nvPr/>
        </p:nvSpPr>
        <p:spPr>
          <a:xfrm>
            <a:off x="1219315" y="7567556"/>
            <a:ext cx="21945600" cy="22507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normAutofit fontScale="55000" lnSpcReduction="20000"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6000" b="1" i="0" u="none" strike="noStrike" kern="1200" cap="none" spc="0" baseline="0" dirty="0">
                <a:uFillTx/>
                <a:latin typeface="AvenirNext-DemiBold" pitchFamily="18"/>
                <a:ea typeface="AvenirNext-DemiBold" pitchFamily="2"/>
                <a:cs typeface="AvenirNext-DemiBold" pitchFamily="2"/>
              </a:rPr>
              <a:t>Grundschule Nobiskrug in Rendsburg</a:t>
            </a:r>
          </a:p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6000" b="1" dirty="0">
              <a:latin typeface="AvenirNext-DemiBold" pitchFamily="18"/>
              <a:ea typeface="AvenirNext-DemiBold" pitchFamily="2"/>
              <a:cs typeface="AvenirNext-DemiBold" pitchFamily="2"/>
            </a:endParaRPr>
          </a:p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6000" b="1" i="0" u="none" strike="noStrike" kern="1200" cap="none" spc="0" baseline="0" dirty="0">
              <a:uFillTx/>
              <a:latin typeface="AvenirNext-DemiBold" pitchFamily="18"/>
              <a:ea typeface="AvenirNext-DemiBold" pitchFamily="2"/>
              <a:cs typeface="AvenirNext-DemiBold" pitchFamily="2"/>
            </a:endParaRPr>
          </a:p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6000" b="1" dirty="0">
              <a:latin typeface="AvenirNext-DemiBold" pitchFamily="18"/>
              <a:ea typeface="AvenirNext-DemiBold" pitchFamily="2"/>
              <a:cs typeface="AvenirNext-DemiBold" pitchFamily="2"/>
            </a:endParaRPr>
          </a:p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000" b="1" i="0" u="none" strike="noStrike" kern="1200" cap="none" spc="0" baseline="0" dirty="0">
                <a:uFillTx/>
                <a:latin typeface="AvenirNext-DemiBold" pitchFamily="18"/>
                <a:ea typeface="AvenirNext-DemiBold" pitchFamily="2"/>
                <a:cs typeface="AvenirNext-DemiBold" pitchFamily="2"/>
              </a:rPr>
              <a:t>Stand Oktober,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A1D24-599E-E1C6-C8BE-44CA5F2AE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26F9C92-46C7-01B6-A153-B0FCB66DAD09}"/>
              </a:ext>
            </a:extLst>
          </p:cNvPr>
          <p:cNvSpPr txBox="1"/>
          <p:nvPr/>
        </p:nvSpPr>
        <p:spPr>
          <a:xfrm>
            <a:off x="1219315" y="774716"/>
            <a:ext cx="21945600" cy="172728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normAutofit/>
          </a:bodyPr>
          <a:lstStyle/>
          <a:p>
            <a:pPr marL="0" marR="0" lvl="0" indent="0" algn="ctr" defTabSz="914400" rtl="0" fontAlgn="auto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8400" b="1" i="0" u="none" strike="noStrike" kern="1200" cap="none" spc="0" baseline="0" dirty="0">
                <a:uFillTx/>
                <a:latin typeface="Canela-Bold" pitchFamily="18"/>
                <a:ea typeface="Canela-Bold" pitchFamily="2"/>
                <a:cs typeface="Canela-Bold" pitchFamily="2"/>
              </a:rPr>
              <a:t>Grundlagen des Englischunterrichts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0678A7F-FD5E-6CB4-68EA-CF5AA5F2A8BF}"/>
              </a:ext>
            </a:extLst>
          </p:cNvPr>
          <p:cNvSpPr txBox="1"/>
          <p:nvPr/>
        </p:nvSpPr>
        <p:spPr>
          <a:xfrm>
            <a:off x="1219315" y="2384636"/>
            <a:ext cx="21945600" cy="83268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norm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4400" b="1" i="0" u="none" strike="noStrike" kern="1200" cap="none" spc="0" baseline="0">
              <a:solidFill>
                <a:srgbClr val="000000"/>
              </a:solidFill>
              <a:uFillTx/>
              <a:latin typeface="AvenirNext-DemiBold" pitchFamily="18"/>
              <a:ea typeface="AvenirNext-DemiBold" pitchFamily="2"/>
              <a:cs typeface="AvenirNext-DemiBold" pitchFamily="2"/>
            </a:endParaRPr>
          </a:p>
        </p:txBody>
      </p:sp>
      <p:sp>
        <p:nvSpPr>
          <p:cNvPr id="4" name="Textfeld 4">
            <a:extLst>
              <a:ext uri="{FF2B5EF4-FFF2-40B4-BE49-F238E27FC236}">
                <a16:creationId xmlns:a16="http://schemas.microsoft.com/office/drawing/2014/main" id="{FA97A0DC-A73A-F091-2F0F-F7560918460A}"/>
              </a:ext>
            </a:extLst>
          </p:cNvPr>
          <p:cNvSpPr txBox="1"/>
          <p:nvPr/>
        </p:nvSpPr>
        <p:spPr>
          <a:xfrm>
            <a:off x="2121408" y="3217316"/>
            <a:ext cx="19659600" cy="95102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dirty="0">
                <a:solidFill>
                  <a:srgbClr val="000000"/>
                </a:solidFill>
                <a:latin typeface="Calibri"/>
              </a:rPr>
              <a:t>In den Klassenstufen 3 und 4 wird das Fach Englisch mit 2 Wochenstunden unterrichtet und zielt dabei auf eine positive Einstellung zum Fremdsprachenlernen ab.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3600" dirty="0">
              <a:solidFill>
                <a:srgbClr val="000000"/>
              </a:solidFill>
              <a:latin typeface="Calibri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dirty="0">
                <a:solidFill>
                  <a:srgbClr val="000000"/>
                </a:solidFill>
              </a:rPr>
              <a:t>Im Mittelpunkt des Unterrichts steht der Erwerb sprachlicher Mittel und kommunikativer Fertigkeiten, die von den Schülerinnen und Schülern in konkreten Situationen erprobt und gefestigt werden.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dirty="0">
                <a:solidFill>
                  <a:srgbClr val="000000"/>
                </a:solidFill>
                <a:latin typeface="Calibri"/>
              </a:rPr>
              <a:t>Funktionale Einsprachigkeit, und die Mündlichkeit sind zentraler Bestandteil des Unterrichts. </a:t>
            </a:r>
            <a:r>
              <a:rPr lang="de-DE" sz="3600" dirty="0">
                <a:solidFill>
                  <a:srgbClr val="000000"/>
                </a:solidFill>
              </a:rPr>
              <a:t>Nach Phasen des verstehenden Hörens, des Imitierens und Reproduzierens sprachlicher Strukturen bahnen die SuS erste eigene produktive Sprachverwendungen an. Hierbei ist entdeckendes und erprobendes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dirty="0">
                <a:solidFill>
                  <a:srgbClr val="000000"/>
                </a:solidFill>
              </a:rPr>
              <a:t>Lernen von hoher Bedeutung.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3600" dirty="0">
              <a:solidFill>
                <a:srgbClr val="000000"/>
              </a:solidFill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dirty="0">
                <a:solidFill>
                  <a:srgbClr val="000000"/>
                </a:solidFill>
              </a:rPr>
              <a:t>Fehler sind natürliche Phänomene im Spracherwerbsprozess und werden konstruktiv genutzt. 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dirty="0">
                <a:solidFill>
                  <a:srgbClr val="000000"/>
                </a:solidFill>
              </a:rPr>
              <a:t>Korrekturen erfolgen ansonsten nach dem Prinzip „</a:t>
            </a:r>
            <a:r>
              <a:rPr lang="de-DE" sz="3600" dirty="0" err="1">
                <a:solidFill>
                  <a:srgbClr val="000000"/>
                </a:solidFill>
              </a:rPr>
              <a:t>message</a:t>
            </a:r>
            <a:r>
              <a:rPr lang="de-DE" sz="3600" dirty="0">
                <a:solidFill>
                  <a:srgbClr val="000000"/>
                </a:solidFill>
              </a:rPr>
              <a:t> </a:t>
            </a:r>
            <a:r>
              <a:rPr lang="de-DE" sz="3600" dirty="0" err="1">
                <a:solidFill>
                  <a:srgbClr val="000000"/>
                </a:solidFill>
              </a:rPr>
              <a:t>before</a:t>
            </a:r>
            <a:r>
              <a:rPr lang="de-DE" sz="3600" dirty="0">
                <a:solidFill>
                  <a:srgbClr val="000000"/>
                </a:solidFill>
              </a:rPr>
              <a:t> </a:t>
            </a:r>
            <a:r>
              <a:rPr lang="de-DE" sz="3600" dirty="0" err="1">
                <a:solidFill>
                  <a:srgbClr val="000000"/>
                </a:solidFill>
              </a:rPr>
              <a:t>accuracy</a:t>
            </a:r>
            <a:r>
              <a:rPr lang="de-DE" sz="3600" dirty="0">
                <a:solidFill>
                  <a:srgbClr val="000000"/>
                </a:solidFill>
              </a:rPr>
              <a:t>“ konstruktiv unter Berücksichtigung der Lernsituation und der Persönlichkeit der jeweiligen Schülerinnen und Schüler.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3600" dirty="0">
              <a:solidFill>
                <a:srgbClr val="000000"/>
              </a:solidFill>
              <a:latin typeface="Calibri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dirty="0">
                <a:solidFill>
                  <a:srgbClr val="000000"/>
                </a:solidFill>
              </a:rPr>
              <a:t>Im Mittelpunkt des Englischunterrichts stehen authentische, bedeutungsvolle und aktivierende Themen, die der Erfahrungswelt der SuS entsprechen.</a:t>
            </a:r>
            <a:endParaRPr lang="de-DE" sz="36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36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8947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4C3F42E8-22BB-0973-AB6A-8C12BECB4991}"/>
              </a:ext>
            </a:extLst>
          </p:cNvPr>
          <p:cNvSpPr txBox="1"/>
          <p:nvPr/>
        </p:nvSpPr>
        <p:spPr>
          <a:xfrm>
            <a:off x="9238488" y="6350168"/>
            <a:ext cx="5907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0" dirty="0"/>
              <a:t>Übersicht Klasse 3</a:t>
            </a:r>
          </a:p>
        </p:txBody>
      </p:sp>
    </p:spTree>
    <p:extLst>
      <p:ext uri="{BB962C8B-B14F-4D97-AF65-F5344CB8AC3E}">
        <p14:creationId xmlns:p14="http://schemas.microsoft.com/office/powerpoint/2010/main" val="616319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170FA7C2-A265-C6A3-7C1A-1012288945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0287821"/>
              </p:ext>
            </p:extLst>
          </p:nvPr>
        </p:nvGraphicFramePr>
        <p:xfrm>
          <a:off x="2161032" y="341378"/>
          <a:ext cx="20061935" cy="133746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072339" imgH="6047583" progId="Word.Document.12">
                  <p:embed/>
                </p:oleObj>
              </mc:Choice>
              <mc:Fallback>
                <p:oleObj name="Document" r:id="rId2" imgW="9072339" imgH="604758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161032" y="341378"/>
                        <a:ext cx="20061935" cy="133746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7032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96311A3B-971B-3A68-84C6-B5AC147066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5507981"/>
              </p:ext>
            </p:extLst>
          </p:nvPr>
        </p:nvGraphicFramePr>
        <p:xfrm>
          <a:off x="2845181" y="1098212"/>
          <a:ext cx="19173571" cy="12782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072339" imgH="6047583" progId="Word.Document.12">
                  <p:embed/>
                </p:oleObj>
              </mc:Choice>
              <mc:Fallback>
                <p:oleObj name="Document" r:id="rId2" imgW="9072339" imgH="604758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845181" y="1098212"/>
                        <a:ext cx="19173571" cy="12782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0115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9E6A19E9-AB5D-5FB7-96F6-1D4073F87B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3936725"/>
              </p:ext>
            </p:extLst>
          </p:nvPr>
        </p:nvGraphicFramePr>
        <p:xfrm>
          <a:off x="2541206" y="681609"/>
          <a:ext cx="19301587" cy="12867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072339" imgH="6047583" progId="Word.Document.12">
                  <p:embed/>
                </p:oleObj>
              </mc:Choice>
              <mc:Fallback>
                <p:oleObj name="Document" r:id="rId2" imgW="9072339" imgH="604758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41206" y="681609"/>
                        <a:ext cx="19301587" cy="128677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0693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B562F093-FB26-12BB-A1FE-BF8749E24F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8216566"/>
              </p:ext>
            </p:extLst>
          </p:nvPr>
        </p:nvGraphicFramePr>
        <p:xfrm>
          <a:off x="3028061" y="773049"/>
          <a:ext cx="19136995" cy="127579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072339" imgH="6047583" progId="Word.Document.12">
                  <p:embed/>
                </p:oleObj>
              </mc:Choice>
              <mc:Fallback>
                <p:oleObj name="Document" r:id="rId2" imgW="9072339" imgH="604758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28061" y="773049"/>
                        <a:ext cx="19136995" cy="127579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6350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B7FA0381-46F8-4437-0FF9-23F1117403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9338721"/>
              </p:ext>
            </p:extLst>
          </p:nvPr>
        </p:nvGraphicFramePr>
        <p:xfrm>
          <a:off x="2541206" y="424138"/>
          <a:ext cx="19301587" cy="12867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072339" imgH="6047583" progId="Word.Document.12">
                  <p:embed/>
                </p:oleObj>
              </mc:Choice>
              <mc:Fallback>
                <p:oleObj name="Document" r:id="rId2" imgW="9072339" imgH="604758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41206" y="424138"/>
                        <a:ext cx="19301587" cy="128677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823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A8421153-9BAD-B347-CED2-DA1F53EF6B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1335170"/>
              </p:ext>
            </p:extLst>
          </p:nvPr>
        </p:nvGraphicFramePr>
        <p:xfrm>
          <a:off x="2157158" y="168106"/>
          <a:ext cx="20069683" cy="1337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072339" imgH="6047583" progId="Word.Document.12">
                  <p:embed/>
                </p:oleObj>
              </mc:Choice>
              <mc:Fallback>
                <p:oleObj name="Document" r:id="rId2" imgW="9072339" imgH="604758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157158" y="168106"/>
                        <a:ext cx="20069683" cy="1337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5647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D307CE8E-DC7E-E271-6E23-EF67337785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6089767"/>
              </p:ext>
            </p:extLst>
          </p:nvPr>
        </p:nvGraphicFramePr>
        <p:xfrm>
          <a:off x="2568638" y="442426"/>
          <a:ext cx="19246723" cy="128311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072339" imgH="6047583" progId="Word.Document.12">
                  <p:embed/>
                </p:oleObj>
              </mc:Choice>
              <mc:Fallback>
                <p:oleObj name="Document" r:id="rId2" imgW="9072339" imgH="604758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68638" y="442426"/>
                        <a:ext cx="19246723" cy="128311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02471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A84EF086-347C-F6C8-5F2E-079CA11FAA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6985875"/>
              </p:ext>
            </p:extLst>
          </p:nvPr>
        </p:nvGraphicFramePr>
        <p:xfrm>
          <a:off x="2632646" y="485098"/>
          <a:ext cx="19118707" cy="127458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072339" imgH="6047583" progId="Word.Document.12">
                  <p:embed/>
                </p:oleObj>
              </mc:Choice>
              <mc:Fallback>
                <p:oleObj name="Document" r:id="rId2" imgW="9072339" imgH="604758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632646" y="485098"/>
                        <a:ext cx="19118707" cy="127458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1843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44918660-61E5-84E5-7226-CBB30D9CBE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1199613"/>
              </p:ext>
            </p:extLst>
          </p:nvPr>
        </p:nvGraphicFramePr>
        <p:xfrm>
          <a:off x="2559494" y="436330"/>
          <a:ext cx="19265011" cy="12843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072339" imgH="6047583" progId="Word.Document.12">
                  <p:embed/>
                </p:oleObj>
              </mc:Choice>
              <mc:Fallback>
                <p:oleObj name="Document" r:id="rId2" imgW="9072339" imgH="604758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59494" y="436330"/>
                        <a:ext cx="19265011" cy="128433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6454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BE2C5D8D-FB50-8BE0-A104-A559B54610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8834914"/>
              </p:ext>
            </p:extLst>
          </p:nvPr>
        </p:nvGraphicFramePr>
        <p:xfrm>
          <a:off x="2605214" y="466810"/>
          <a:ext cx="19173571" cy="12782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072339" imgH="6047583" progId="Word.Document.12">
                  <p:embed/>
                </p:oleObj>
              </mc:Choice>
              <mc:Fallback>
                <p:oleObj name="Document" r:id="rId2" imgW="9072339" imgH="604758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605214" y="466810"/>
                        <a:ext cx="19173571" cy="12782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5581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0430F-F3CB-7135-3961-1D50E0000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9E231D12-FF8F-4243-A61E-386580E424C5}"/>
              </a:ext>
            </a:extLst>
          </p:cNvPr>
          <p:cNvSpPr txBox="1"/>
          <p:nvPr/>
        </p:nvSpPr>
        <p:spPr>
          <a:xfrm>
            <a:off x="9238488" y="6350168"/>
            <a:ext cx="5907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0" dirty="0"/>
              <a:t>Übersicht Klasse 4</a:t>
            </a:r>
          </a:p>
        </p:txBody>
      </p:sp>
    </p:spTree>
    <p:extLst>
      <p:ext uri="{BB962C8B-B14F-4D97-AF65-F5344CB8AC3E}">
        <p14:creationId xmlns:p14="http://schemas.microsoft.com/office/powerpoint/2010/main" val="3187344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6EF4DE48-0E07-DE0D-55F2-F2901A315B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2715886"/>
              </p:ext>
            </p:extLst>
          </p:nvPr>
        </p:nvGraphicFramePr>
        <p:xfrm>
          <a:off x="2559494" y="436330"/>
          <a:ext cx="19265011" cy="12843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072339" imgH="6047583" progId="Word.Document.12">
                  <p:embed/>
                </p:oleObj>
              </mc:Choice>
              <mc:Fallback>
                <p:oleObj name="Document" r:id="rId2" imgW="9072339" imgH="604758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59494" y="436330"/>
                        <a:ext cx="19265011" cy="128433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0903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DF628C15-0EF1-1127-FFCA-F28B582DDB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836226"/>
              </p:ext>
            </p:extLst>
          </p:nvPr>
        </p:nvGraphicFramePr>
        <p:xfrm>
          <a:off x="2605214" y="466810"/>
          <a:ext cx="19173571" cy="12782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072339" imgH="6047583" progId="Word.Document.12">
                  <p:embed/>
                </p:oleObj>
              </mc:Choice>
              <mc:Fallback>
                <p:oleObj name="Document" r:id="rId2" imgW="9072339" imgH="604758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605214" y="466810"/>
                        <a:ext cx="19173571" cy="12782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7678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1D83AF65-7DBE-7509-0F01-DD925A5DCA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5732419"/>
              </p:ext>
            </p:extLst>
          </p:nvPr>
        </p:nvGraphicFramePr>
        <p:xfrm>
          <a:off x="2623502" y="479002"/>
          <a:ext cx="19136995" cy="127579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072339" imgH="6047583" progId="Word.Document.12">
                  <p:embed/>
                </p:oleObj>
              </mc:Choice>
              <mc:Fallback>
                <p:oleObj name="Document" r:id="rId2" imgW="9072339" imgH="604758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623502" y="479002"/>
                        <a:ext cx="19136995" cy="127579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6035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16C03D6E-8569-9DDF-7164-4A9633A577B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8983704"/>
              </p:ext>
            </p:extLst>
          </p:nvPr>
        </p:nvGraphicFramePr>
        <p:xfrm>
          <a:off x="2696654" y="527770"/>
          <a:ext cx="18990691" cy="12660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072339" imgH="6047583" progId="Word.Document.12">
                  <p:embed/>
                </p:oleObj>
              </mc:Choice>
              <mc:Fallback>
                <p:oleObj name="Document" r:id="rId2" imgW="9072339" imgH="604758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696654" y="527770"/>
                        <a:ext cx="18990691" cy="126604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27338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DE4D661D-E79D-2527-511C-169A04487C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8767199"/>
              </p:ext>
            </p:extLst>
          </p:nvPr>
        </p:nvGraphicFramePr>
        <p:xfrm>
          <a:off x="2623502" y="479002"/>
          <a:ext cx="19136995" cy="127579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072339" imgH="6047583" progId="Word.Document.12">
                  <p:embed/>
                </p:oleObj>
              </mc:Choice>
              <mc:Fallback>
                <p:oleObj name="Document" r:id="rId2" imgW="9072339" imgH="604758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623502" y="479002"/>
                        <a:ext cx="19136995" cy="127579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11979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755E811F-4C9F-09EF-38C1-3DA8914456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0653953"/>
              </p:ext>
            </p:extLst>
          </p:nvPr>
        </p:nvGraphicFramePr>
        <p:xfrm>
          <a:off x="2641790" y="491194"/>
          <a:ext cx="19100419" cy="1273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072339" imgH="6047583" progId="Word.Document.12">
                  <p:embed/>
                </p:oleObj>
              </mc:Choice>
              <mc:Fallback>
                <p:oleObj name="Document" r:id="rId2" imgW="9072339" imgH="604758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641790" y="491194"/>
                        <a:ext cx="19100419" cy="12733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74744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79C886B1-F561-E16B-5A56-43A6C8E0B2E5}"/>
              </a:ext>
            </a:extLst>
          </p:cNvPr>
          <p:cNvSpPr txBox="1"/>
          <p:nvPr/>
        </p:nvSpPr>
        <p:spPr>
          <a:xfrm>
            <a:off x="1219315" y="774716"/>
            <a:ext cx="21945600" cy="172728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normAutofit/>
          </a:bodyPr>
          <a:lstStyle/>
          <a:p>
            <a:pPr marL="0" marR="0" lvl="0" indent="0" algn="ctr" defTabSz="914400" rtl="0" fontAlgn="auto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8400" b="1" i="0" u="none" strike="noStrike" kern="1200" cap="none" spc="0" baseline="0" dirty="0">
                <a:uFillTx/>
                <a:latin typeface="Canela-Bold" pitchFamily="18"/>
                <a:ea typeface="Canela-Bold" pitchFamily="2"/>
                <a:cs typeface="Canela-Bold" pitchFamily="2"/>
              </a:rPr>
              <a:t>Überfachliche Kompetenzen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7916691-A785-FAD1-F503-C891D2642C56}"/>
              </a:ext>
            </a:extLst>
          </p:cNvPr>
          <p:cNvSpPr txBox="1"/>
          <p:nvPr/>
        </p:nvSpPr>
        <p:spPr>
          <a:xfrm>
            <a:off x="1219315" y="2384636"/>
            <a:ext cx="21945600" cy="83268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norm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4400" b="1" i="0" u="none" strike="noStrike" kern="1200" cap="none" spc="0" baseline="0">
              <a:solidFill>
                <a:srgbClr val="000000"/>
              </a:solidFill>
              <a:uFillTx/>
              <a:latin typeface="AvenirNext-DemiBold" pitchFamily="18"/>
              <a:ea typeface="AvenirNext-DemiBold" pitchFamily="2"/>
              <a:cs typeface="AvenirNext-DemiBold" pitchFamily="2"/>
            </a:endParaRPr>
          </a:p>
        </p:txBody>
      </p:sp>
      <p:sp>
        <p:nvSpPr>
          <p:cNvPr id="4" name="Textfeld 4">
            <a:extLst>
              <a:ext uri="{FF2B5EF4-FFF2-40B4-BE49-F238E27FC236}">
                <a16:creationId xmlns:a16="http://schemas.microsoft.com/office/drawing/2014/main" id="{7AC9CEDC-9775-779E-89F6-19E91F36AB7B}"/>
              </a:ext>
            </a:extLst>
          </p:cNvPr>
          <p:cNvSpPr txBox="1"/>
          <p:nvPr/>
        </p:nvSpPr>
        <p:spPr>
          <a:xfrm>
            <a:off x="2121408" y="3217316"/>
            <a:ext cx="17770312" cy="8402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Soziale Kompetenzen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u="sng" dirty="0">
                <a:solidFill>
                  <a:srgbClr val="000000"/>
                </a:solidFill>
                <a:latin typeface="Calibri"/>
              </a:rPr>
              <a:t>Kooperationsfähigkeit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dirty="0">
                <a:solidFill>
                  <a:srgbClr val="000000"/>
                </a:solidFill>
                <a:latin typeface="Calibri"/>
              </a:rPr>
              <a:t>D</a:t>
            </a:r>
            <a:r>
              <a:rPr lang="de-DE" sz="3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ie Zusammenarbeit mit Mitschülern ist zentraler Bestandteil des Englischunterrichts. Dies erfolgt durch zahlreiche kooperative Lernformen sowie die </a:t>
            </a:r>
            <a:r>
              <a:rPr lang="de-DE" sz="3600" dirty="0">
                <a:solidFill>
                  <a:srgbClr val="000000"/>
                </a:solidFill>
                <a:latin typeface="Calibri"/>
              </a:rPr>
              <a:t>E</a:t>
            </a:r>
            <a:r>
              <a:rPr lang="de-DE" sz="3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inübung und Erarbeitung von Dialogen.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36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Lernmethodische Kompetenzen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u="sng" dirty="0">
                <a:solidFill>
                  <a:srgbClr val="000000"/>
                </a:solidFill>
                <a:latin typeface="Calibri"/>
              </a:rPr>
              <a:t>Problemlösefähigkeit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b="0" i="0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Durch den frühen Einsatz von (Bild-) Wörterbüchern und dem Action </a:t>
            </a:r>
            <a:r>
              <a:rPr lang="de-DE" sz="3600" b="0" i="0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Window</a:t>
            </a:r>
            <a:r>
              <a:rPr lang="de-DE" sz="3600" b="0" i="0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erlernen die SuS, wie sie sich noch nicht bekannten oder gefestigten Wortschatz aneignen können.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36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b="1" i="0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Selbstkompetenz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u="sng" dirty="0">
                <a:solidFill>
                  <a:srgbClr val="000000"/>
                </a:solidFill>
                <a:latin typeface="Calibri"/>
              </a:rPr>
              <a:t>Selbstreflexion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b="0" i="0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Die SuS füllen regelmäßig Portfolioseiten aus. Dabei lernen sie über Ihr Lernen nachzudenken, es einzuschätzen und zu reflektieren.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3371E-1AD9-C6A8-8197-F2D04F1E5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F5D732B8-C3CE-6216-DDDE-45EAA1DE277B}"/>
              </a:ext>
            </a:extLst>
          </p:cNvPr>
          <p:cNvSpPr txBox="1"/>
          <p:nvPr/>
        </p:nvSpPr>
        <p:spPr>
          <a:xfrm>
            <a:off x="1219315" y="774716"/>
            <a:ext cx="21945600" cy="172728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normAutofit/>
          </a:bodyPr>
          <a:lstStyle/>
          <a:p>
            <a:pPr marL="0" marR="0" lvl="0" indent="0" algn="ctr" defTabSz="914400" rtl="0" fontAlgn="auto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8400" b="1" i="0" u="none" strike="noStrike" kern="1200" cap="none" spc="0" baseline="0" dirty="0">
                <a:uFillTx/>
                <a:latin typeface="Canela-Bold" pitchFamily="18"/>
                <a:ea typeface="Canela-Bold" pitchFamily="2"/>
                <a:cs typeface="Canela-Bold" pitchFamily="2"/>
              </a:rPr>
              <a:t>Differenzierung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3444FE-B9AD-2478-852A-C8B3C00CB30C}"/>
              </a:ext>
            </a:extLst>
          </p:cNvPr>
          <p:cNvSpPr txBox="1"/>
          <p:nvPr/>
        </p:nvSpPr>
        <p:spPr>
          <a:xfrm>
            <a:off x="1219315" y="2384636"/>
            <a:ext cx="21945600" cy="83268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norm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4400" b="1" i="0" u="none" strike="noStrike" kern="1200" cap="none" spc="0" baseline="0">
              <a:solidFill>
                <a:srgbClr val="000000"/>
              </a:solidFill>
              <a:uFillTx/>
              <a:latin typeface="AvenirNext-DemiBold" pitchFamily="18"/>
              <a:ea typeface="AvenirNext-DemiBold" pitchFamily="2"/>
              <a:cs typeface="AvenirNext-DemiBold" pitchFamily="2"/>
            </a:endParaRPr>
          </a:p>
        </p:txBody>
      </p:sp>
      <p:sp>
        <p:nvSpPr>
          <p:cNvPr id="4" name="Textfeld 4">
            <a:extLst>
              <a:ext uri="{FF2B5EF4-FFF2-40B4-BE49-F238E27FC236}">
                <a16:creationId xmlns:a16="http://schemas.microsoft.com/office/drawing/2014/main" id="{B006B5E9-F311-ABF3-1826-35DE1E667B4E}"/>
              </a:ext>
            </a:extLst>
          </p:cNvPr>
          <p:cNvSpPr txBox="1"/>
          <p:nvPr/>
        </p:nvSpPr>
        <p:spPr>
          <a:xfrm>
            <a:off x="2468880" y="2670048"/>
            <a:ext cx="17422840" cy="50783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dirty="0">
                <a:solidFill>
                  <a:srgbClr val="000000"/>
                </a:solidFill>
                <a:latin typeface="Calibri"/>
              </a:rPr>
              <a:t>Die SuS haben die Möglichkeit auf ihrem individuellen Leistungsniveau zu arbeiten.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36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dirty="0">
                <a:solidFill>
                  <a:srgbClr val="000000"/>
                </a:solidFill>
                <a:latin typeface="Calibri"/>
              </a:rPr>
              <a:t>Das Lehrwerk </a:t>
            </a:r>
            <a:r>
              <a:rPr lang="de-DE" sz="3600" i="1" dirty="0">
                <a:solidFill>
                  <a:srgbClr val="000000"/>
                </a:solidFill>
                <a:latin typeface="Calibri"/>
              </a:rPr>
              <a:t>Come in </a:t>
            </a:r>
            <a:r>
              <a:rPr lang="de-DE" sz="3600" dirty="0">
                <a:solidFill>
                  <a:srgbClr val="000000"/>
                </a:solidFill>
                <a:latin typeface="Calibri"/>
              </a:rPr>
              <a:t>ermöglicht so eine Vielzahl an Differenzierungen: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Kooperative Lernformen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dirty="0">
                <a:solidFill>
                  <a:srgbClr val="000000"/>
                </a:solidFill>
                <a:latin typeface="Calibri"/>
              </a:rPr>
              <a:t>Differenzierte Aufgaben und Hörtexte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Unterteilung in hel</a:t>
            </a:r>
            <a:r>
              <a:rPr lang="de-DE" sz="3600" dirty="0">
                <a:solidFill>
                  <a:srgbClr val="000000"/>
                </a:solidFill>
                <a:latin typeface="Calibri"/>
              </a:rPr>
              <a:t>le (Grundlagen) und dunkle (Vertiefung/ Erweiterung) Seiten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36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dirty="0">
                <a:solidFill>
                  <a:srgbClr val="000000"/>
                </a:solidFill>
                <a:latin typeface="Calibri"/>
              </a:rPr>
              <a:t>Zudem können die SuS an </a:t>
            </a:r>
            <a:r>
              <a:rPr lang="de-DE" sz="3600" dirty="0">
                <a:solidFill>
                  <a:srgbClr val="000000"/>
                </a:solidFill>
              </a:rPr>
              <a:t>zahlreichen kommunikativen Aufgabenformaten arbeiten, die auf ihrem individuellen sprachlichen Leistungsniveau zu bewältigen sind.</a:t>
            </a:r>
            <a:endParaRPr lang="de-DE" sz="36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67205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B2C13-7070-2B88-7767-1EDD771F0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850F966D-AAFB-03D7-1D25-0234C3ED0304}"/>
              </a:ext>
            </a:extLst>
          </p:cNvPr>
          <p:cNvSpPr txBox="1"/>
          <p:nvPr/>
        </p:nvSpPr>
        <p:spPr>
          <a:xfrm>
            <a:off x="1219315" y="774716"/>
            <a:ext cx="21945600" cy="172728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normAutofit/>
          </a:bodyPr>
          <a:lstStyle/>
          <a:p>
            <a:pPr marL="0" marR="0" lvl="0" indent="0" algn="ctr" defTabSz="914400" rtl="0" fontAlgn="auto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8400" b="1" i="0" u="none" strike="noStrike" kern="1200" cap="none" spc="0" baseline="0" dirty="0">
                <a:uFillTx/>
                <a:latin typeface="Canela-Bold" pitchFamily="18"/>
                <a:ea typeface="Canela-Bold" pitchFamily="2"/>
                <a:cs typeface="Canela-Bold" pitchFamily="2"/>
              </a:rPr>
              <a:t>Lehr- und Lernmaterialie</a:t>
            </a:r>
            <a:r>
              <a:rPr lang="de-DE" sz="8400" b="1" dirty="0">
                <a:latin typeface="Canela-Bold" pitchFamily="18"/>
                <a:ea typeface="Canela-Bold" pitchFamily="2"/>
                <a:cs typeface="Canela-Bold" pitchFamily="2"/>
              </a:rPr>
              <a:t>n</a:t>
            </a:r>
            <a:endParaRPr lang="de-DE" sz="8400" b="1" i="0" u="none" strike="noStrike" kern="1200" cap="none" spc="0" baseline="0" dirty="0">
              <a:uFillTx/>
              <a:latin typeface="Canela-Bold" pitchFamily="18"/>
              <a:ea typeface="Canela-Bold" pitchFamily="2"/>
              <a:cs typeface="Canela-Bold" pitchFamily="2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BC02F91-033B-527A-632C-4EF306EDAE50}"/>
              </a:ext>
            </a:extLst>
          </p:cNvPr>
          <p:cNvSpPr txBox="1"/>
          <p:nvPr/>
        </p:nvSpPr>
        <p:spPr>
          <a:xfrm>
            <a:off x="1219315" y="2384636"/>
            <a:ext cx="21945600" cy="83268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norm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4400" b="1" i="0" u="none" strike="noStrike" kern="1200" cap="none" spc="0" baseline="0">
              <a:solidFill>
                <a:srgbClr val="000000"/>
              </a:solidFill>
              <a:uFillTx/>
              <a:latin typeface="AvenirNext-DemiBold" pitchFamily="18"/>
              <a:ea typeface="AvenirNext-DemiBold" pitchFamily="2"/>
              <a:cs typeface="AvenirNext-DemiBold" pitchFamily="2"/>
            </a:endParaRPr>
          </a:p>
        </p:txBody>
      </p:sp>
      <p:sp>
        <p:nvSpPr>
          <p:cNvPr id="4" name="Textfeld 4">
            <a:extLst>
              <a:ext uri="{FF2B5EF4-FFF2-40B4-BE49-F238E27FC236}">
                <a16:creationId xmlns:a16="http://schemas.microsoft.com/office/drawing/2014/main" id="{30700CD3-20C8-A1A1-E996-74ECE1D2386E}"/>
              </a:ext>
            </a:extLst>
          </p:cNvPr>
          <p:cNvSpPr txBox="1"/>
          <p:nvPr/>
        </p:nvSpPr>
        <p:spPr>
          <a:xfrm>
            <a:off x="2267712" y="2518912"/>
            <a:ext cx="18690336" cy="729430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Es wird mit dem Lehrwerk </a:t>
            </a:r>
            <a:r>
              <a:rPr lang="de-DE" sz="3600" b="1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Come in </a:t>
            </a:r>
            <a:r>
              <a:rPr lang="de-DE" sz="3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von Klett gearbeitet.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dirty="0">
                <a:solidFill>
                  <a:srgbClr val="000000"/>
                </a:solidFill>
                <a:latin typeface="Calibri"/>
              </a:rPr>
              <a:t>Der digitalen Unterrichtsassistenten (DUA) bietet Zugang zu sämtlichen Materialien und Medien, die am Panel wiedergegeben werden können. Der </a:t>
            </a:r>
            <a:r>
              <a:rPr lang="de-DE" sz="3600" b="1" dirty="0">
                <a:solidFill>
                  <a:srgbClr val="000000"/>
                </a:solidFill>
                <a:latin typeface="Calibri"/>
              </a:rPr>
              <a:t>DUA</a:t>
            </a:r>
            <a:r>
              <a:rPr lang="de-DE" sz="3600" dirty="0">
                <a:solidFill>
                  <a:srgbClr val="000000"/>
                </a:solidFill>
                <a:latin typeface="Calibri"/>
              </a:rPr>
              <a:t> beinhaltet neben der Lehrerhandreichung zusätzliche Kopiervorlagen sowie multimediale Angebote wie Tafelbildern, Tracks und Filme.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36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dirty="0">
                <a:solidFill>
                  <a:srgbClr val="000000"/>
                </a:solidFill>
                <a:latin typeface="Calibri"/>
              </a:rPr>
              <a:t>Zudem stehen den Lehrkräften im Materialschrank folgende Materialien zur Verfügung: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Handpuppe </a:t>
            </a:r>
            <a:r>
              <a:rPr lang="de-DE" sz="3600" dirty="0">
                <a:solidFill>
                  <a:srgbClr val="000000"/>
                </a:solidFill>
                <a:latin typeface="Calibri"/>
              </a:rPr>
              <a:t>Funny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einige Ausgaben der Fach</a:t>
            </a:r>
            <a:r>
              <a:rPr lang="de-DE" sz="3600" dirty="0">
                <a:solidFill>
                  <a:srgbClr val="000000"/>
                </a:solidFill>
                <a:latin typeface="Calibri"/>
              </a:rPr>
              <a:t>zeitschrift Grundschule Englisch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diverse Bilderbücher in englischer Sprache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digitale Aufnahmegeräte (</a:t>
            </a:r>
            <a:r>
              <a:rPr lang="de-DE" sz="3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Vioce</a:t>
            </a:r>
            <a:r>
              <a:rPr lang="de-DE" sz="3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de-DE" sz="36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recorder</a:t>
            </a:r>
            <a:r>
              <a:rPr lang="de-DE" sz="3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)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dirty="0" err="1">
                <a:solidFill>
                  <a:srgbClr val="000000"/>
                </a:solidFill>
                <a:latin typeface="Calibri"/>
              </a:rPr>
              <a:t>Bookii</a:t>
            </a:r>
            <a:r>
              <a:rPr lang="de-DE" sz="3600" dirty="0">
                <a:solidFill>
                  <a:srgbClr val="000000"/>
                </a:solidFill>
                <a:latin typeface="Calibri"/>
              </a:rPr>
              <a:t>-Stifte inkl. Aufnahmestickern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Bild- und Wortkarten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dirty="0">
                <a:solidFill>
                  <a:srgbClr val="000000"/>
                </a:solidFill>
                <a:latin typeface="Calibri"/>
              </a:rPr>
              <a:t>Hänge-</a:t>
            </a:r>
            <a:r>
              <a:rPr lang="de-DE" sz="3600" dirty="0" err="1">
                <a:solidFill>
                  <a:srgbClr val="000000"/>
                </a:solidFill>
                <a:latin typeface="Calibri"/>
              </a:rPr>
              <a:t>Orga</a:t>
            </a:r>
            <a:r>
              <a:rPr lang="de-DE" sz="3600" dirty="0">
                <a:solidFill>
                  <a:srgbClr val="000000"/>
                </a:solidFill>
                <a:latin typeface="Calibri"/>
              </a:rPr>
              <a:t>-Taschen zur Präsentation der Bild- und Wortkarten im Klassenraum</a:t>
            </a:r>
            <a:endParaRPr lang="de-DE" sz="36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19950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853A5-550C-8C71-9AB9-9EE575D70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3961F08A-F90D-E668-E6CE-7194C9A210F1}"/>
              </a:ext>
            </a:extLst>
          </p:cNvPr>
          <p:cNvSpPr txBox="1"/>
          <p:nvPr/>
        </p:nvSpPr>
        <p:spPr>
          <a:xfrm>
            <a:off x="1219315" y="774716"/>
            <a:ext cx="21945600" cy="172728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normAutofit/>
          </a:bodyPr>
          <a:lstStyle/>
          <a:p>
            <a:pPr marL="0" marR="0" lvl="0" indent="0" algn="ctr" defTabSz="914400" rtl="0" fontAlgn="auto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8400" b="1" i="0" u="none" strike="noStrike" kern="1200" cap="none" spc="0" baseline="0" dirty="0">
                <a:uFillTx/>
                <a:latin typeface="Canela-Bold" pitchFamily="18"/>
                <a:ea typeface="Canela-Bold" pitchFamily="2"/>
                <a:cs typeface="Canela-Bold" pitchFamily="2"/>
              </a:rPr>
              <a:t>Leistungsbeurteilung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B73F4C6-8405-12D4-2F24-E743A34E34CC}"/>
              </a:ext>
            </a:extLst>
          </p:cNvPr>
          <p:cNvSpPr txBox="1"/>
          <p:nvPr/>
        </p:nvSpPr>
        <p:spPr>
          <a:xfrm>
            <a:off x="1219315" y="2384636"/>
            <a:ext cx="21945600" cy="83268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norm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4400" b="1" i="0" u="none" strike="noStrike" kern="1200" cap="none" spc="0" baseline="0">
              <a:solidFill>
                <a:srgbClr val="000000"/>
              </a:solidFill>
              <a:uFillTx/>
              <a:latin typeface="AvenirNext-DemiBold" pitchFamily="18"/>
              <a:ea typeface="AvenirNext-DemiBold" pitchFamily="2"/>
              <a:cs typeface="AvenirNext-DemiBold" pitchFamily="2"/>
            </a:endParaRPr>
          </a:p>
        </p:txBody>
      </p:sp>
      <p:sp>
        <p:nvSpPr>
          <p:cNvPr id="4" name="Textfeld 4">
            <a:extLst>
              <a:ext uri="{FF2B5EF4-FFF2-40B4-BE49-F238E27FC236}">
                <a16:creationId xmlns:a16="http://schemas.microsoft.com/office/drawing/2014/main" id="{89BF4CF1-4AEA-6FBE-7943-C267F7DCD039}"/>
              </a:ext>
            </a:extLst>
          </p:cNvPr>
          <p:cNvSpPr txBox="1"/>
          <p:nvPr/>
        </p:nvSpPr>
        <p:spPr>
          <a:xfrm>
            <a:off x="2670048" y="2501999"/>
            <a:ext cx="18227512" cy="1089529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dirty="0"/>
              <a:t>Leistungsbewertung bezieht sich im Fach Englisch ausschließlich auf die Unterrichtsbeiträge der Schülerinnen und Schüler. Dabei werden alle kommunikativen Fertigkeiten .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dirty="0"/>
              <a:t>Da Hörverstehen und Sprechen im Unterricht die Schwerpunkte bilden, haben diese auch für die Bewertung ein höheres Gewicht. 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dirty="0"/>
              <a:t>mündliche Leistungen als auch eine Vielzahl unterschiedlicher praktischer und schriftlicher Leistungen 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dirty="0"/>
              <a:t>Die Überprüfung der Sprechfähigkeit kann über Einzel-, Paar- oder Gruppengespräche erfolgen. Der kommunikativen Leistung der Aussagen wird größeres Gewicht beigemessen als der Korrektheit (gemäß dem Grundsatz </a:t>
            </a:r>
            <a:r>
              <a:rPr lang="de-DE" sz="3600" i="1" dirty="0" err="1"/>
              <a:t>message</a:t>
            </a:r>
            <a:r>
              <a:rPr lang="de-DE" sz="3600" i="1" dirty="0"/>
              <a:t> </a:t>
            </a:r>
            <a:r>
              <a:rPr lang="de-DE" sz="3600" i="1" dirty="0" err="1"/>
              <a:t>before</a:t>
            </a:r>
            <a:r>
              <a:rPr lang="de-DE" sz="3600" i="1" dirty="0"/>
              <a:t> </a:t>
            </a:r>
            <a:r>
              <a:rPr lang="de-DE" sz="3600" i="1" dirty="0" err="1"/>
              <a:t>accuracy</a:t>
            </a:r>
            <a:r>
              <a:rPr lang="de-DE" sz="3600" dirty="0"/>
              <a:t>). </a:t>
            </a:r>
            <a:endParaRPr lang="de-DE" dirty="0">
              <a:solidFill>
                <a:srgbClr val="000000"/>
              </a:solidFill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r>
              <a:rPr lang="de-DE" sz="3600" dirty="0"/>
              <a:t>100 % - 96 %	= 1</a:t>
            </a:r>
          </a:p>
          <a:p>
            <a:r>
              <a:rPr lang="de-DE" sz="3600" dirty="0"/>
              <a:t>95 % - 80 % 	= 2</a:t>
            </a:r>
          </a:p>
          <a:p>
            <a:r>
              <a:rPr lang="de-DE" sz="3600" dirty="0"/>
              <a:t>79 % - 60 % 	= 3</a:t>
            </a:r>
          </a:p>
          <a:p>
            <a:r>
              <a:rPr lang="de-DE" sz="3600" dirty="0"/>
              <a:t>59 % - 45 % 	= 4</a:t>
            </a:r>
          </a:p>
          <a:p>
            <a:r>
              <a:rPr lang="de-DE" sz="3600" dirty="0"/>
              <a:t>44 % - 16 % 	= 5</a:t>
            </a:r>
          </a:p>
          <a:p>
            <a:r>
              <a:rPr lang="de-DE" sz="3600" dirty="0"/>
              <a:t>15 % - 0 % 	= 6</a:t>
            </a:r>
          </a:p>
          <a:p>
            <a:endParaRPr lang="de-DE" sz="36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r>
              <a:rPr lang="de-DE" sz="3600" dirty="0"/>
              <a:t>Bei Bedarf werden differenzierte Arbeiten erstellt und Nachteilsausgleiche gewährt. Der Bedarf wird in Lernplänen festgehalten.</a:t>
            </a:r>
            <a:endParaRPr lang="de-DE" sz="36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38191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03821-6864-07D9-AFA7-B37D36EB6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9651E365-4161-A251-01D9-258441AB687C}"/>
              </a:ext>
            </a:extLst>
          </p:cNvPr>
          <p:cNvSpPr txBox="1"/>
          <p:nvPr/>
        </p:nvSpPr>
        <p:spPr>
          <a:xfrm>
            <a:off x="1219315" y="774716"/>
            <a:ext cx="21945600" cy="172728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normAutofit/>
          </a:bodyPr>
          <a:lstStyle/>
          <a:p>
            <a:pPr marL="0" marR="0" lvl="0" indent="0" algn="ctr" defTabSz="914400" rtl="0" fontAlgn="auto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8400" b="1" i="0" u="none" strike="noStrike" kern="1200" cap="none" spc="0" baseline="0" dirty="0">
                <a:uFillTx/>
                <a:latin typeface="Canela-Bold" pitchFamily="18"/>
                <a:ea typeface="Canela-Bold" pitchFamily="2"/>
                <a:cs typeface="Canela-Bold" pitchFamily="2"/>
              </a:rPr>
              <a:t>Portfolio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EB3E862-8F16-F13D-C85A-A3ED0F806EF3}"/>
              </a:ext>
            </a:extLst>
          </p:cNvPr>
          <p:cNvSpPr txBox="1"/>
          <p:nvPr/>
        </p:nvSpPr>
        <p:spPr>
          <a:xfrm>
            <a:off x="1219315" y="2384636"/>
            <a:ext cx="21945600" cy="83268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norm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4400" b="1" i="0" u="none" strike="noStrike" kern="1200" cap="none" spc="0" baseline="0">
              <a:solidFill>
                <a:srgbClr val="000000"/>
              </a:solidFill>
              <a:uFillTx/>
              <a:latin typeface="AvenirNext-DemiBold" pitchFamily="18"/>
              <a:ea typeface="AvenirNext-DemiBold" pitchFamily="2"/>
              <a:cs typeface="AvenirNext-DemiBold" pitchFamily="2"/>
            </a:endParaRPr>
          </a:p>
        </p:txBody>
      </p:sp>
      <p:sp>
        <p:nvSpPr>
          <p:cNvPr id="4" name="Textfeld 4">
            <a:extLst>
              <a:ext uri="{FF2B5EF4-FFF2-40B4-BE49-F238E27FC236}">
                <a16:creationId xmlns:a16="http://schemas.microsoft.com/office/drawing/2014/main" id="{180BAE4D-FD15-7D29-B1F7-F4CB077D2675}"/>
              </a:ext>
            </a:extLst>
          </p:cNvPr>
          <p:cNvSpPr txBox="1"/>
          <p:nvPr/>
        </p:nvSpPr>
        <p:spPr>
          <a:xfrm>
            <a:off x="2670048" y="2501999"/>
            <a:ext cx="18227512" cy="39703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36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dirty="0">
                <a:solidFill>
                  <a:srgbClr val="000000"/>
                </a:solidFill>
                <a:latin typeface="Calibri"/>
              </a:rPr>
              <a:t>Ab dem aktuellen SJ ist ab Klasse 3 ein Portfolio zu führen. </a:t>
            </a:r>
            <a:r>
              <a:rPr lang="de-DE" sz="3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Das Portfolio dient der Dokumentation der Lernfortschritte und der Sammlung von Unterrichtsprodukten.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36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Passend zum Lehrwerk gibt es Portfoliovorlagen. Diese können durch eigene Vorlagen ergänzt bzw. </a:t>
            </a:r>
            <a:r>
              <a:rPr lang="de-DE" sz="3600" dirty="0">
                <a:solidFill>
                  <a:srgbClr val="000000"/>
                </a:solidFill>
                <a:latin typeface="Calibri"/>
              </a:rPr>
              <a:t>ersetzt werden.</a:t>
            </a:r>
            <a:endParaRPr lang="de-DE" sz="36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36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71567509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Slide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sterSlid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asterSlide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620</Words>
  <Application>Microsoft Office PowerPoint</Application>
  <PresentationFormat>Benutzerdefiniert</PresentationFormat>
  <Paragraphs>79</Paragraphs>
  <Slides>25</Slides>
  <Notes>7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3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36" baseType="lpstr">
      <vt:lpstr>Arial</vt:lpstr>
      <vt:lpstr>AvenirNext-DemiBold</vt:lpstr>
      <vt:lpstr>Calibri</vt:lpstr>
      <vt:lpstr>Canela-Bold</vt:lpstr>
      <vt:lpstr>Cochin-Bold</vt:lpstr>
      <vt:lpstr>Liberation Sans</vt:lpstr>
      <vt:lpstr>Liberation Serif</vt:lpstr>
      <vt:lpstr>MasterSlide0</vt:lpstr>
      <vt:lpstr>MasterSlide1</vt:lpstr>
      <vt:lpstr>MasterSlide2</vt:lpstr>
      <vt:lpstr>Document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Andrea</dc:creator>
  <cp:lastModifiedBy>Andrea</cp:lastModifiedBy>
  <cp:revision>10</cp:revision>
  <dcterms:modified xsi:type="dcterms:W3CDTF">2025-10-16T15:00:05Z</dcterms:modified>
</cp:coreProperties>
</file>